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93"/>
  </p:notesMasterIdLst>
  <p:handoutMasterIdLst>
    <p:handoutMasterId r:id="rId94"/>
  </p:handoutMasterIdLst>
  <p:sldIdLst>
    <p:sldId id="789" r:id="rId70"/>
    <p:sldId id="793" r:id="rId71"/>
    <p:sldId id="796" r:id="rId72"/>
    <p:sldId id="795" r:id="rId73"/>
    <p:sldId id="799" r:id="rId74"/>
    <p:sldId id="797" r:id="rId75"/>
    <p:sldId id="804" r:id="rId76"/>
    <p:sldId id="819" r:id="rId77"/>
    <p:sldId id="801" r:id="rId78"/>
    <p:sldId id="817" r:id="rId79"/>
    <p:sldId id="820" r:id="rId80"/>
    <p:sldId id="800" r:id="rId81"/>
    <p:sldId id="806" r:id="rId82"/>
    <p:sldId id="808" r:id="rId83"/>
    <p:sldId id="809" r:id="rId84"/>
    <p:sldId id="810" r:id="rId85"/>
    <p:sldId id="701" r:id="rId86"/>
    <p:sldId id="813" r:id="rId87"/>
    <p:sldId id="815" r:id="rId88"/>
    <p:sldId id="816" r:id="rId89"/>
    <p:sldId id="805" r:id="rId90"/>
    <p:sldId id="739" r:id="rId91"/>
    <p:sldId id="728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B4AA3D15-D40E-F045-BF5E-0FA76BA4CC6D}">
          <p14:sldIdLst>
            <p14:sldId id="789"/>
          </p14:sldIdLst>
        </p14:section>
        <p14:section name="YOUR PRESENATATION" id="{88A75BE7-9891-0649-8603-A4248CBF5D51}">
          <p14:sldIdLst>
            <p14:sldId id="793"/>
            <p14:sldId id="796"/>
            <p14:sldId id="795"/>
            <p14:sldId id="799"/>
            <p14:sldId id="797"/>
            <p14:sldId id="804"/>
            <p14:sldId id="819"/>
            <p14:sldId id="801"/>
            <p14:sldId id="817"/>
            <p14:sldId id="820"/>
            <p14:sldId id="800"/>
            <p14:sldId id="806"/>
            <p14:sldId id="808"/>
            <p14:sldId id="809"/>
            <p14:sldId id="810"/>
            <p14:sldId id="701"/>
            <p14:sldId id="813"/>
            <p14:sldId id="815"/>
            <p14:sldId id="816"/>
            <p14:sldId id="805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3F7"/>
    <a:srgbClr val="00EC86"/>
    <a:srgbClr val="01114F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6" autoAdjust="0"/>
    <p:restoredTop sz="94687"/>
  </p:normalViewPr>
  <p:slideViewPr>
    <p:cSldViewPr snapToGrid="0">
      <p:cViewPr varScale="1">
        <p:scale>
          <a:sx n="75" d="100"/>
          <a:sy n="75" d="100"/>
        </p:scale>
        <p:origin x="1200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5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1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4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9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6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9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8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6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1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7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68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1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6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7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6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define%20smart%20form,%20locally,%20on%20the%20feature%20layer%20itself%20/%20https:/developers.arcgis.com/web-map-specification/objects/formInf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developers.arcgis.com/javascript/latest/sample-code/sketch-viewmodel-styler/liv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hyperlink" Target="https://jsbin.com/rihotowura/1/edit?html,outpu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codepen.io/banuelosj/pen/OJOqqKb?editors=110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rest/services-reference/enterprise/feature-servic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rest/services-reference/enterprise/apply-edits-feature-service-layer-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javascript/latest/api-reference/esri-layers-FeatureLayer.html#applyEdi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form-ExpressionInfo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esri-form-elements-inputs-RadioButtonsInpu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api-reference/esri-form-elements-Element.html" TargetMode="External"/><Relationship Id="rId5" Type="http://schemas.openxmlformats.org/officeDocument/2006/relationships/hyperlink" Target="https://developers.arcgis.com/javascript/latest/api-reference/esri-form-FormTemplate.html" TargetMode="External"/><Relationship Id="rId4" Type="http://schemas.openxmlformats.org/officeDocument/2006/relationships/hyperlink" Target="https://hgonzago.esri.com/javascript/latest/api-reference/esri-widgets-Editor.html#typedefinitions-summary" TargetMode="Externa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543606"/>
            <a:ext cx="5486400" cy="839551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</a:t>
            </a:r>
            <a:r>
              <a:rPr lang="en-US" sz="1800" dirty="0" err="1">
                <a:solidFill>
                  <a:srgbClr val="00EC86"/>
                </a:solidFill>
              </a:rPr>
              <a:t>Gonzago</a:t>
            </a:r>
            <a:r>
              <a:rPr lang="en-US" sz="1800" dirty="0">
                <a:solidFill>
                  <a:srgbClr val="00EC86"/>
                </a:solidFill>
              </a:rPr>
              <a:t>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28057"/>
            <a:ext cx="7126264" cy="1326850"/>
          </a:xfrm>
        </p:spPr>
        <p:txBody>
          <a:bodyPr/>
          <a:lstStyle/>
          <a:p>
            <a:pPr algn="l"/>
            <a:r>
              <a:rPr lang="en-US" sz="3800" b="1" dirty="0"/>
              <a:t>ArcGIS API for JavaScript: Web Editing in 2D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758953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Webmap</a:t>
            </a:r>
            <a:r>
              <a:rPr lang="en-US" sz="2800" b="0" dirty="0"/>
              <a:t> forms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7793F-B1E1-8642-84D9-33F76035C9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8591107" cy="3514060"/>
          </a:xfrm>
        </p:spPr>
        <p:txBody>
          <a:bodyPr/>
          <a:lstStyle/>
          <a:p>
            <a:r>
              <a:rPr lang="en-US" dirty="0">
                <a:hlinkClick r:id="rId4"/>
              </a:rPr>
              <a:t>FormInfo</a:t>
            </a:r>
            <a:r>
              <a:rPr lang="en-US" dirty="0"/>
              <a:t> is saved within the </a:t>
            </a:r>
            <a:r>
              <a:rPr lang="en-US" dirty="0" err="1"/>
              <a:t>webmap</a:t>
            </a:r>
            <a:endParaRPr lang="en-US" dirty="0"/>
          </a:p>
          <a:p>
            <a:r>
              <a:rPr lang="en-US" dirty="0"/>
              <a:t>Author form content online</a:t>
            </a:r>
          </a:p>
          <a:p>
            <a:r>
              <a:rPr lang="en-US" dirty="0"/>
              <a:t>Consume form’s info without a lot of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112EF-A2F8-1145-A64F-E246C200F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6" y="1040630"/>
            <a:ext cx="4621927" cy="429999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1125972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D0B6FE-9ED6-44B1-934C-D57F97A8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WebMap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form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480F-4B41-EE46-9D4E-A04641A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" y="1625443"/>
            <a:ext cx="5462981" cy="38471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996391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Sketch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88258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4154750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Self snapping (geometry guides)</a:t>
            </a: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(self and feature)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CAE10F1-FDA2-4483-A425-E5CE824E4DDE}"/>
              </a:ext>
            </a:extLst>
          </p:cNvPr>
          <p:cNvSpPr txBox="1">
            <a:spLocks/>
          </p:cNvSpPr>
          <p:nvPr/>
        </p:nvSpPr>
        <p:spPr>
          <a:xfrm>
            <a:off x="5983550" y="2031555"/>
            <a:ext cx="4154750" cy="31263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r>
              <a:rPr lang="en-US" dirty="0"/>
              <a:t>Feature snapping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DEBEF-9A21-4E36-AA68-1E351A24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62" y="2685051"/>
            <a:ext cx="2484335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9B667-DF06-4602-B443-B2615370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24" y="2685052"/>
            <a:ext cx="3341226" cy="29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92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FeatureSnappingLayerSource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The layers we want to snap to with feature snapping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Layer type support</a:t>
            </a:r>
          </a:p>
          <a:p>
            <a:pPr lvl="2">
              <a:buClr>
                <a:srgbClr val="00EC86"/>
              </a:buClr>
            </a:pPr>
            <a:r>
              <a:rPr lang="en-US" dirty="0" err="1"/>
              <a:t>FeatureLayer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GraphicsLayer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CSVLayer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GeoJSONLayer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WFSLayer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</p:spTree>
    <p:extLst>
      <p:ext uri="{BB962C8B-B14F-4D97-AF65-F5344CB8AC3E}">
        <p14:creationId xmlns:p14="http://schemas.microsoft.com/office/powerpoint/2010/main" val="19564553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Class used to configure snapping for editing and drawing workflows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Editor, Sketch, </a:t>
            </a:r>
            <a:r>
              <a:rPr lang="en-US" dirty="0" err="1"/>
              <a:t>SketchViewModel</a:t>
            </a:r>
            <a:r>
              <a:rPr lang="en-US" dirty="0"/>
              <a:t>, </a:t>
            </a: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Widget created to handle </a:t>
            </a:r>
            <a:r>
              <a:rPr lang="en-US" dirty="0" err="1"/>
              <a:t>SnappingOptions</a:t>
            </a:r>
            <a:r>
              <a:rPr lang="en-US" dirty="0"/>
              <a:t> props via a user interface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Embedded in Editor and Sketch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2DF29-E6C2-4764-AF14-CFC447B7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89" y="1816933"/>
            <a:ext cx="3055885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4874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8879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enabled</a:t>
            </a:r>
          </a:p>
          <a:p>
            <a:pPr lvl="1">
              <a:buClr>
                <a:srgbClr val="00EC86"/>
              </a:buClr>
            </a:pPr>
            <a:r>
              <a:rPr lang="en-US" dirty="0" err="1"/>
              <a:t>selfEnabled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featureSources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(Let us show some code)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0355C-D0D7-4928-8825-8DF2ACB16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90" y="2031554"/>
            <a:ext cx="5601185" cy="2758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84697-B0BF-42F9-9D56-4216E902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256" y="1698998"/>
            <a:ext cx="2674852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855668"/>
            <a:ext cx="4527741" cy="1661993"/>
          </a:xfrm>
        </p:spPr>
        <p:txBody>
          <a:bodyPr/>
          <a:lstStyle/>
          <a:p>
            <a:r>
              <a:rPr lang="en-US" sz="3600" dirty="0"/>
              <a:t>Snapping with </a:t>
            </a:r>
            <a:r>
              <a:rPr lang="en-US" sz="3600" dirty="0" err="1"/>
              <a:t>SketchViewModel</a:t>
            </a:r>
            <a:r>
              <a:rPr lang="en-US" sz="3600" dirty="0"/>
              <a:t> and </a:t>
            </a:r>
            <a:r>
              <a:rPr lang="en-US" sz="3600" dirty="0" err="1"/>
              <a:t>SnappingControls</a:t>
            </a:r>
            <a:endParaRPr lang="en-US" sz="3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5" b="9505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Custom Sketch tools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tretch>
            <a:fillRect/>
          </a:stretch>
        </p:blipFill>
        <p:spPr>
          <a:xfrm>
            <a:off x="1184599" y="1757363"/>
            <a:ext cx="4942828" cy="3343275"/>
          </a:xfrm>
        </p:spPr>
      </p:pic>
    </p:spTree>
    <p:extLst>
      <p:ext uri="{BB962C8B-B14F-4D97-AF65-F5344CB8AC3E}">
        <p14:creationId xmlns:p14="http://schemas.microsoft.com/office/powerpoint/2010/main" val="272678121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HitTest</a:t>
            </a:r>
            <a:r>
              <a:rPr lang="en-US" b="0" dirty="0"/>
              <a:t> improvements in the API led to an improved </a:t>
            </a:r>
            <a:r>
              <a:rPr lang="en-US" b="0" dirty="0" err="1"/>
              <a:t>hitTest</a:t>
            </a:r>
            <a:r>
              <a:rPr lang="en-US" b="0" dirty="0"/>
              <a:t> for </a:t>
            </a:r>
            <a:r>
              <a:rPr lang="en-US" b="0" dirty="0" err="1"/>
              <a:t>SketchViewModel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CIMSymbol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PictureMarkerS</a:t>
            </a:r>
            <a:r>
              <a:rPr lang="en-US" dirty="0" err="1"/>
              <a:t>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TextSymbol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Improved highlight around these symbols</a:t>
            </a:r>
          </a:p>
          <a:p>
            <a:pPr>
              <a:buClr>
                <a:srgbClr val="00EC86"/>
              </a:buClr>
            </a:pPr>
            <a:r>
              <a:rPr lang="en-US" dirty="0"/>
              <a:t>Control highlight with </a:t>
            </a:r>
            <a:r>
              <a:rPr lang="en-US" dirty="0" err="1"/>
              <a:t>MapView.highlightOptions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Affects Sketch &amp; Editor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Sketch &amp; Editor: Improvements to selection and highlight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9FC25-1A04-4343-960E-84F238AFB9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24" r="892"/>
          <a:stretch/>
        </p:blipFill>
        <p:spPr>
          <a:xfrm>
            <a:off x="6643010" y="2530136"/>
            <a:ext cx="4924594" cy="37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870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883527"/>
            <a:ext cx="10369296" cy="409085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200" dirty="0"/>
              <a:t>Web editing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What is it and how does it work?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Editing widgets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Editor</a:t>
            </a:r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FeatureForm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FeatureTemplates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Sketch/</a:t>
            </a:r>
            <a:r>
              <a:rPr lang="en-US" sz="2200" dirty="0" err="1"/>
              <a:t>SketchViewModel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 etc.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Form work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Sketching/editing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307777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2000" dirty="0">
                <a:solidFill>
                  <a:srgbClr val="00EC86"/>
                </a:solidFill>
              </a:rPr>
              <a:t>Topics covered in this presentation</a:t>
            </a:r>
            <a:endParaRPr lang="en-US" sz="20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324471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Selection &amp; Highlight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9503B-F0F9-4B1A-8796-0E95BC5D4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18" y="1730416"/>
            <a:ext cx="5201682" cy="35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802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057013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26" name="Title 15">
            <a:extLst>
              <a:ext uri="{FF2B5EF4-FFF2-40B4-BE49-F238E27FC236}">
                <a16:creationId xmlns:a16="http://schemas.microsoft.com/office/drawing/2014/main" id="{026C2AB7-6550-4646-BB61-DA0BFCC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Enable editing on a feature service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489D4F3A-C4F4-4C41-A6A5-A1A6C0A57D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sz="2400" dirty="0"/>
              <a:t>The </a:t>
            </a:r>
            <a:r>
              <a:rPr lang="en-US" sz="2400" dirty="0">
                <a:hlinkClick r:id="rId3"/>
              </a:rPr>
              <a:t>feature service </a:t>
            </a:r>
            <a:r>
              <a:rPr lang="en-US" sz="2400" dirty="0"/>
              <a:t>must be enabled for editing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Constraints are set at the service level</a:t>
            </a:r>
            <a:endParaRPr lang="en-US" sz="2400" b="0" dirty="0"/>
          </a:p>
          <a:p>
            <a:pPr lvl="1">
              <a:buClr>
                <a:srgbClr val="00EC86"/>
              </a:buClr>
            </a:pPr>
            <a:r>
              <a:rPr lang="en-US" sz="2400" dirty="0"/>
              <a:t>Client apps, i.e. the JavaScript API, cannot override any permissions set on the service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Client API accesses </a:t>
            </a:r>
            <a:r>
              <a:rPr lang="en-US" sz="2400" dirty="0">
                <a:hlinkClick r:id="rId4"/>
              </a:rPr>
              <a:t>REST API calls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1787468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2" y="2162217"/>
            <a:ext cx="10369296" cy="3662114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400" dirty="0"/>
              <a:t>Granular API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Using </a:t>
            </a:r>
            <a:r>
              <a:rPr lang="en-US" sz="2400" dirty="0" err="1">
                <a:hlinkClick r:id="rId4"/>
              </a:rPr>
              <a:t>ApplyEdits</a:t>
            </a:r>
            <a:r>
              <a:rPr lang="en-US" sz="2400" dirty="0"/>
              <a:t> directly off the </a:t>
            </a:r>
            <a:r>
              <a:rPr lang="en-US" sz="2400" dirty="0" err="1"/>
              <a:t>FeatureLayer</a:t>
            </a:r>
            <a:endParaRPr lang="en-US" sz="2400" dirty="0"/>
          </a:p>
          <a:p>
            <a:pPr lvl="1">
              <a:buClr>
                <a:srgbClr val="00EC86"/>
              </a:buClr>
            </a:pPr>
            <a:endParaRPr lang="en-US" sz="2400" dirty="0"/>
          </a:p>
          <a:p>
            <a:pPr>
              <a:buClr>
                <a:srgbClr val="00EC86"/>
              </a:buClr>
            </a:pPr>
            <a:r>
              <a:rPr lang="en-US" sz="2400" dirty="0"/>
              <a:t>Configurable widgets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Encapsulates granular functionality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Easy to use as-is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Configurable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Two parts, view UI (</a:t>
            </a:r>
            <a:r>
              <a:rPr lang="en-US" sz="2400" dirty="0" err="1"/>
              <a:t>ie</a:t>
            </a:r>
            <a:r>
              <a:rPr lang="en-US" sz="2400" dirty="0"/>
              <a:t>. widget), and its underlying logic (</a:t>
            </a:r>
            <a:r>
              <a:rPr lang="en-US" sz="2400" dirty="0" err="1"/>
              <a:t>ie</a:t>
            </a:r>
            <a:r>
              <a:rPr lang="en-US" sz="2400" dirty="0"/>
              <a:t>. </a:t>
            </a:r>
            <a:r>
              <a:rPr lang="en-US" sz="2400" dirty="0" err="1"/>
              <a:t>viewModel</a:t>
            </a:r>
            <a:r>
              <a:rPr lang="en-US" sz="2400" dirty="0"/>
              <a:t>) 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dirty="0"/>
              <a:t>JavaScript API editing basics</a:t>
            </a:r>
            <a:endParaRPr lang="en-US" sz="3200" b="0" dirty="0"/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4E199800-E7BC-4338-8AE8-5532FE4ADBFC}"/>
              </a:ext>
            </a:extLst>
          </p:cNvPr>
          <p:cNvSpPr txBox="1">
            <a:spLocks/>
          </p:cNvSpPr>
          <p:nvPr/>
        </p:nvSpPr>
        <p:spPr>
          <a:xfrm>
            <a:off x="911352" y="4241742"/>
            <a:ext cx="10369296" cy="4547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481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8BB0E8-0D91-BF45-BF75-FC20AA298952}"/>
              </a:ext>
            </a:extLst>
          </p:cNvPr>
          <p:cNvSpPr/>
          <p:nvPr/>
        </p:nvSpPr>
        <p:spPr bwMode="auto"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41000">
                <a:srgbClr val="01114F"/>
              </a:gs>
              <a:gs pos="81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E8C90-50A1-EE49-B6D5-78FC1707501D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0FC7-E0C6-B34D-8412-C1891367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23024" y="1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Configurable widgets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D03911-DE4D-B34D-92A9-28FC6F23F1B1}"/>
              </a:ext>
            </a:extLst>
          </p:cNvPr>
          <p:cNvSpPr/>
          <p:nvPr/>
        </p:nvSpPr>
        <p:spPr bwMode="auto">
          <a:xfrm>
            <a:off x="1067969" y="1788083"/>
            <a:ext cx="9436480" cy="4124739"/>
          </a:xfrm>
          <a:prstGeom prst="rect">
            <a:avLst/>
          </a:prstGeom>
          <a:noFill/>
          <a:ln w="444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04F588-5A11-5F4E-A1EF-08249A845A89}"/>
              </a:ext>
            </a:extLst>
          </p:cNvPr>
          <p:cNvSpPr/>
          <p:nvPr/>
        </p:nvSpPr>
        <p:spPr bwMode="auto">
          <a:xfrm>
            <a:off x="6035422" y="3985412"/>
            <a:ext cx="3153887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7A409C7-FBE3-7646-9D5A-F8F766A51106}"/>
              </a:ext>
            </a:extLst>
          </p:cNvPr>
          <p:cNvSpPr/>
          <p:nvPr/>
        </p:nvSpPr>
        <p:spPr bwMode="auto">
          <a:xfrm>
            <a:off x="1891300" y="3985412"/>
            <a:ext cx="3153888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C53C3F-46C4-E940-B433-615FC4594A17}"/>
              </a:ext>
            </a:extLst>
          </p:cNvPr>
          <p:cNvGrpSpPr/>
          <p:nvPr/>
        </p:nvGrpSpPr>
        <p:grpSpPr>
          <a:xfrm>
            <a:off x="1495817" y="2058002"/>
            <a:ext cx="2828981" cy="1099752"/>
            <a:chOff x="1891301" y="2321242"/>
            <a:chExt cx="2828981" cy="109975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E8666C7-D406-EF46-BB57-6F03E4BE2413}"/>
                </a:ext>
              </a:extLst>
            </p:cNvPr>
            <p:cNvSpPr/>
            <p:nvPr/>
          </p:nvSpPr>
          <p:spPr bwMode="auto">
            <a:xfrm>
              <a:off x="1891301" y="232124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874DF8-7D06-174A-93B0-7221A32242F0}"/>
                </a:ext>
              </a:extLst>
            </p:cNvPr>
            <p:cNvSpPr txBox="1"/>
            <p:nvPr/>
          </p:nvSpPr>
          <p:spPr>
            <a:xfrm>
              <a:off x="2236573" y="2570205"/>
              <a:ext cx="2014151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400" dirty="0" err="1">
                  <a:ea typeface="+mn-ea"/>
                  <a:cs typeface="+mn-cs"/>
                </a:rPr>
                <a:t>FeatureForm</a:t>
              </a:r>
              <a:endParaRPr lang="en-US" sz="2400" dirty="0"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B9338-3464-CC4F-81F2-487DD99E1757}"/>
              </a:ext>
            </a:extLst>
          </p:cNvPr>
          <p:cNvGrpSpPr/>
          <p:nvPr/>
        </p:nvGrpSpPr>
        <p:grpSpPr>
          <a:xfrm>
            <a:off x="4524685" y="2058002"/>
            <a:ext cx="2828981" cy="1099752"/>
            <a:chOff x="6360327" y="2336872"/>
            <a:chExt cx="2828981" cy="109975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DF2EAE3-043E-F84B-A10C-C8B358186565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F546CD-ECB6-2A47-8ED2-82252D1AD6F5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FeatureTemplates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980C75-BAEB-8748-B083-D96FE6A8B797}"/>
              </a:ext>
            </a:extLst>
          </p:cNvPr>
          <p:cNvGrpSpPr/>
          <p:nvPr/>
        </p:nvGrpSpPr>
        <p:grpSpPr>
          <a:xfrm>
            <a:off x="7455110" y="2042371"/>
            <a:ext cx="2828981" cy="1099752"/>
            <a:chOff x="6360327" y="2336872"/>
            <a:chExt cx="2828981" cy="109975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2E14021-EC5A-104B-9F5F-C0A42A41A372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D40560-3C62-E948-9BB7-13318CC0B45E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SketchViewModel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2ADBE-C5ED-DB4F-BD8A-B1A99C92C0B1}"/>
              </a:ext>
            </a:extLst>
          </p:cNvPr>
          <p:cNvSpPr txBox="1"/>
          <p:nvPr/>
        </p:nvSpPr>
        <p:spPr>
          <a:xfrm>
            <a:off x="1992443" y="4376967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 err="1">
                <a:ea typeface="+mn-ea"/>
                <a:cs typeface="+mn-cs"/>
              </a:rPr>
              <a:t>SnappingControls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B6006E-2C6D-9749-8899-F8DDE9ACCFDC}"/>
              </a:ext>
            </a:extLst>
          </p:cNvPr>
          <p:cNvSpPr txBox="1"/>
          <p:nvPr/>
        </p:nvSpPr>
        <p:spPr>
          <a:xfrm>
            <a:off x="6605289" y="4284878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>
                <a:ea typeface="+mn-ea"/>
                <a:cs typeface="+mn-cs"/>
              </a:rPr>
              <a:t>Attachments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07FF0-D1C5-7746-93F8-4995DC2D0F21}"/>
              </a:ext>
            </a:extLst>
          </p:cNvPr>
          <p:cNvSpPr txBox="1"/>
          <p:nvPr/>
        </p:nvSpPr>
        <p:spPr>
          <a:xfrm>
            <a:off x="2050909" y="4021901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eaLnBrk="0" hangingPunct="0"/>
            <a:r>
              <a:rPr lang="en-US" sz="2400" dirty="0">
                <a:solidFill>
                  <a:srgbClr val="00EC86"/>
                </a:solidFill>
              </a:rPr>
              <a:t>New at 4.23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CE4BEE-B836-8543-B4A4-4D8DD1390B35}"/>
              </a:ext>
            </a:extLst>
          </p:cNvPr>
          <p:cNvSpPr txBox="1"/>
          <p:nvPr/>
        </p:nvSpPr>
        <p:spPr>
          <a:xfrm>
            <a:off x="4524685" y="3356566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800" b="1" dirty="0">
                <a:ea typeface="+mn-ea"/>
                <a:cs typeface="+mn-cs"/>
              </a:rPr>
              <a:t>Editor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D552AAE-BBAE-AB46-9DDF-F207971703BD}"/>
              </a:ext>
            </a:extLst>
          </p:cNvPr>
          <p:cNvSpPr/>
          <p:nvPr/>
        </p:nvSpPr>
        <p:spPr bwMode="auto">
          <a:xfrm>
            <a:off x="7758949" y="690086"/>
            <a:ext cx="2445758" cy="644093"/>
          </a:xfrm>
          <a:prstGeom prst="roundRect">
            <a:avLst/>
          </a:prstGeom>
          <a:noFill/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4F6E9-CF75-8740-85F4-DEEB50D502F8}"/>
              </a:ext>
            </a:extLst>
          </p:cNvPr>
          <p:cNvSpPr txBox="1"/>
          <p:nvPr/>
        </p:nvSpPr>
        <p:spPr>
          <a:xfrm>
            <a:off x="7868306" y="765496"/>
            <a:ext cx="2291882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100" dirty="0" err="1">
                <a:ea typeface="+mn-ea"/>
                <a:cs typeface="+mn-cs"/>
              </a:rPr>
              <a:t>FeatureTable</a:t>
            </a:r>
            <a:endParaRPr lang="en-US" sz="21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096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4.23 Editor had a make over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D58F0127-DDAE-AE40-89D8-7A293E2738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293" y="1569155"/>
            <a:ext cx="10369296" cy="278672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Editor refactored at 4.23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One initial panel that consolidates both the create and update workflows.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Continuous (batch) editing for create workflow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Integrated snapping controls UI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r>
              <a:rPr lang="en-US" sz="2000" dirty="0"/>
              <a:t>Additional Editor updates  expected in future releases</a:t>
            </a:r>
          </a:p>
          <a:p>
            <a:pPr marL="0" indent="0">
              <a:buClr>
                <a:srgbClr val="00EC86"/>
              </a:buClr>
              <a:buNone/>
            </a:pPr>
            <a:endParaRPr lang="en-US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18749-2BBE-C545-A4D8-16C94100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30" y="4373179"/>
            <a:ext cx="3489174" cy="21221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F10E41-4E03-9947-8B75-DA31EBD91126}"/>
              </a:ext>
            </a:extLst>
          </p:cNvPr>
          <p:cNvCxnSpPr/>
          <p:nvPr/>
        </p:nvCxnSpPr>
        <p:spPr bwMode="auto">
          <a:xfrm>
            <a:off x="5452946" y="5104279"/>
            <a:ext cx="947853" cy="0"/>
          </a:xfrm>
          <a:prstGeom prst="straightConnector1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blurRad="25400" algn="ctr" rotWithShape="0">
              <a:schemeClr val="accent4">
                <a:lumMod val="20000"/>
                <a:lumOff val="80000"/>
                <a:alpha val="41000"/>
              </a:scheme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93B772-084C-BB4F-ADC4-DA157CA4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198" y="2999028"/>
            <a:ext cx="2450016" cy="34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34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D0B6FE-9ED6-44B1-934C-D57F97A8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Widget used 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as-is (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ie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. no configuration)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480F-4B41-EE46-9D4E-A04641A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" y="1625443"/>
            <a:ext cx="5462981" cy="38471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86033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Granular control for editing</a:t>
            </a:r>
            <a:endParaRPr lang="en-US" sz="28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7793F-B1E1-8642-84D9-33F76035C9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5656521" cy="3427413"/>
          </a:xfrm>
        </p:spPr>
        <p:txBody>
          <a:bodyPr/>
          <a:lstStyle/>
          <a:p>
            <a:r>
              <a:rPr lang="en-US" dirty="0" err="1">
                <a:hlinkClick r:id="rId4"/>
              </a:rPr>
              <a:t>LayerInfos</a:t>
            </a:r>
            <a:r>
              <a:rPr lang="en-US" dirty="0"/>
              <a:t> for layer-specific editing permissions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FormTemplate</a:t>
            </a:r>
            <a:r>
              <a:rPr lang="en-US" dirty="0"/>
              <a:t> provides granular control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6"/>
              </a:rPr>
              <a:t>Field type</a:t>
            </a:r>
            <a:endParaRPr lang="en-US" dirty="0"/>
          </a:p>
          <a:p>
            <a:pPr lvl="2"/>
            <a:r>
              <a:rPr lang="en-US" dirty="0"/>
              <a:t>Grouped or ungrouped</a:t>
            </a:r>
          </a:p>
          <a:p>
            <a:pPr lvl="1"/>
            <a:r>
              <a:rPr lang="en-US" dirty="0"/>
              <a:t> Descriptive text</a:t>
            </a:r>
          </a:p>
          <a:p>
            <a:pPr lvl="2"/>
            <a:r>
              <a:rPr lang="en-US" dirty="0"/>
              <a:t>Hint</a:t>
            </a:r>
          </a:p>
          <a:p>
            <a:pPr lvl="2"/>
            <a:r>
              <a:rPr lang="en-US" dirty="0"/>
              <a:t>Description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7"/>
              </a:rPr>
              <a:t>Input types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8"/>
              </a:rPr>
              <a:t>Field expressions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8D9AC-E056-914A-AA0E-159AEA22D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4320" y="1244009"/>
            <a:ext cx="3549816" cy="36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387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64259" y="2444598"/>
            <a:ext cx="4527741" cy="553998"/>
          </a:xfrm>
        </p:spPr>
        <p:txBody>
          <a:bodyPr/>
          <a:lstStyle/>
          <a:p>
            <a:r>
              <a:rPr lang="en-US" sz="3600" dirty="0"/>
              <a:t>Editor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07700EA-1756-4784-BCBD-36C829A6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4259" y="3069175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Configured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4DA6E-40DB-FB4E-8160-49E4FEA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2" y="1605515"/>
            <a:ext cx="6797673" cy="36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266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80765ccd-d085-4f8f-9afa-dfda1638beae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13cbce9-5612-4f48-bd28-012602494252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175231B3-1562-438D-8FC4-D9F3AC0A7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ds2022-template</Template>
  <TotalTime>3596</TotalTime>
  <Words>477</Words>
  <Application>Microsoft Macintosh PowerPoint</Application>
  <PresentationFormat>Widescreen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Lucida Grande</vt:lpstr>
      <vt:lpstr>Esri_Corporate_Template-Dark</vt:lpstr>
      <vt:lpstr>ArcGIS API for JavaScript: Web Editing in 2D </vt:lpstr>
      <vt:lpstr>Agenda</vt:lpstr>
      <vt:lpstr>Enable editing on a feature service</vt:lpstr>
      <vt:lpstr>JavaScript API editing basics</vt:lpstr>
      <vt:lpstr>Configurable widgets</vt:lpstr>
      <vt:lpstr>4.23 Editor had a make over</vt:lpstr>
      <vt:lpstr>Editor</vt:lpstr>
      <vt:lpstr>Granular control for editing</vt:lpstr>
      <vt:lpstr>Editor </vt:lpstr>
      <vt:lpstr>Webmap forms</vt:lpstr>
      <vt:lpstr>Editor</vt:lpstr>
      <vt:lpstr>Sketch</vt:lpstr>
      <vt:lpstr>Snapping (self and feature)</vt:lpstr>
      <vt:lpstr>Snapping (continued…)</vt:lpstr>
      <vt:lpstr>Snapping (continued…)</vt:lpstr>
      <vt:lpstr>Snapping (Let us show some code)</vt:lpstr>
      <vt:lpstr>Snapping with SketchViewModel and SnappingControls</vt:lpstr>
      <vt:lpstr>Custom Sketch tools</vt:lpstr>
      <vt:lpstr>Sketch &amp; Editor: Improvements to selection and highlight</vt:lpstr>
      <vt:lpstr>Selection &amp; Highlight</vt:lpstr>
      <vt:lpstr>Questions?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 Carmichael</dc:creator>
  <cp:lastModifiedBy>Heather Gonzago</cp:lastModifiedBy>
  <cp:revision>75</cp:revision>
  <cp:lastPrinted>2021-08-10T23:54:02Z</cp:lastPrinted>
  <dcterms:created xsi:type="dcterms:W3CDTF">2022-02-23T19:55:28Z</dcterms:created>
  <dcterms:modified xsi:type="dcterms:W3CDTF">2022-03-09T02:11:28Z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